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60" r:id="rId4"/>
    <p:sldId id="261" r:id="rId5"/>
    <p:sldId id="262" r:id="rId6"/>
    <p:sldId id="263" r:id="rId7"/>
    <p:sldId id="264" r:id="rId8"/>
    <p:sldId id="266" r:id="rId9"/>
    <p:sldId id="268" r:id="rId10"/>
    <p:sldId id="269" r:id="rId11"/>
    <p:sldId id="270" r:id="rId12"/>
    <p:sldId id="271" r:id="rId13"/>
    <p:sldId id="272" r:id="rId14"/>
    <p:sldId id="273" r:id="rId15"/>
    <p:sldId id="274" r:id="rId16"/>
    <p:sldId id="275"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P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PH"/>
          </a:p>
        </p:txBody>
      </p:sp>
      <p:sp>
        <p:nvSpPr>
          <p:cNvPr id="4" name="Date Placeholder 3"/>
          <p:cNvSpPr>
            <a:spLocks noGrp="1"/>
          </p:cNvSpPr>
          <p:nvPr>
            <p:ph type="dt" sz="half" idx="10"/>
          </p:nvPr>
        </p:nvSpPr>
        <p:spPr/>
        <p:txBody>
          <a:bodyPr/>
          <a:lstStyle/>
          <a:p>
            <a:fld id="{E88511C9-71E6-4927-BE83-9FCE1005684D}" type="datetimeFigureOut">
              <a:rPr lang="en-PH" smtClean="0"/>
              <a:t>1/10/2018</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2478999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E88511C9-71E6-4927-BE83-9FCE1005684D}" type="datetimeFigureOut">
              <a:rPr lang="en-PH" smtClean="0"/>
              <a:t>1/10/2018</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312785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P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E88511C9-71E6-4927-BE83-9FCE1005684D}" type="datetimeFigureOut">
              <a:rPr lang="en-PH" smtClean="0"/>
              <a:t>1/10/2018</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2308395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E88511C9-71E6-4927-BE83-9FCE1005684D}" type="datetimeFigureOut">
              <a:rPr lang="en-PH" smtClean="0"/>
              <a:t>1/10/2018</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203608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P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8511C9-71E6-4927-BE83-9FCE1005684D}" type="datetimeFigureOut">
              <a:rPr lang="en-PH" smtClean="0"/>
              <a:t>1/10/2018</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424245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Date Placeholder 4"/>
          <p:cNvSpPr>
            <a:spLocks noGrp="1"/>
          </p:cNvSpPr>
          <p:nvPr>
            <p:ph type="dt" sz="half" idx="10"/>
          </p:nvPr>
        </p:nvSpPr>
        <p:spPr/>
        <p:txBody>
          <a:bodyPr/>
          <a:lstStyle/>
          <a:p>
            <a:fld id="{E88511C9-71E6-4927-BE83-9FCE1005684D}" type="datetimeFigureOut">
              <a:rPr lang="en-PH" smtClean="0"/>
              <a:t>1/10/2018</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83302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P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7" name="Date Placeholder 6"/>
          <p:cNvSpPr>
            <a:spLocks noGrp="1"/>
          </p:cNvSpPr>
          <p:nvPr>
            <p:ph type="dt" sz="half" idx="10"/>
          </p:nvPr>
        </p:nvSpPr>
        <p:spPr/>
        <p:txBody>
          <a:bodyPr/>
          <a:lstStyle/>
          <a:p>
            <a:fld id="{E88511C9-71E6-4927-BE83-9FCE1005684D}" type="datetimeFigureOut">
              <a:rPr lang="en-PH" smtClean="0"/>
              <a:t>1/10/2018</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345631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Date Placeholder 2"/>
          <p:cNvSpPr>
            <a:spLocks noGrp="1"/>
          </p:cNvSpPr>
          <p:nvPr>
            <p:ph type="dt" sz="half" idx="10"/>
          </p:nvPr>
        </p:nvSpPr>
        <p:spPr/>
        <p:txBody>
          <a:bodyPr/>
          <a:lstStyle/>
          <a:p>
            <a:fld id="{E88511C9-71E6-4927-BE83-9FCE1005684D}" type="datetimeFigureOut">
              <a:rPr lang="en-PH" smtClean="0"/>
              <a:t>1/10/2018</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4121520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511C9-71E6-4927-BE83-9FCE1005684D}" type="datetimeFigureOut">
              <a:rPr lang="en-PH" smtClean="0"/>
              <a:t>1/10/2018</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916827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8511C9-71E6-4927-BE83-9FCE1005684D}" type="datetimeFigureOut">
              <a:rPr lang="en-PH" smtClean="0"/>
              <a:t>1/10/2018</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434792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P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8511C9-71E6-4927-BE83-9FCE1005684D}" type="datetimeFigureOut">
              <a:rPr lang="en-PH" smtClean="0"/>
              <a:t>1/10/2018</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BEE73045-D87D-465C-8ABB-32F885100398}" type="slidenum">
              <a:rPr lang="en-PH" smtClean="0"/>
              <a:t>‹#›</a:t>
            </a:fld>
            <a:endParaRPr lang="en-PH"/>
          </a:p>
        </p:txBody>
      </p:sp>
    </p:spTree>
    <p:extLst>
      <p:ext uri="{BB962C8B-B14F-4D97-AF65-F5344CB8AC3E}">
        <p14:creationId xmlns:p14="http://schemas.microsoft.com/office/powerpoint/2010/main" val="27221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P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511C9-71E6-4927-BE83-9FCE1005684D}" type="datetimeFigureOut">
              <a:rPr lang="en-PH" smtClean="0"/>
              <a:t>1/10/2018</a:t>
            </a:fld>
            <a:endParaRPr lang="en-P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73045-D87D-465C-8ABB-32F885100398}" type="slidenum">
              <a:rPr lang="en-PH" smtClean="0"/>
              <a:t>‹#›</a:t>
            </a:fld>
            <a:endParaRPr lang="en-PH"/>
          </a:p>
        </p:txBody>
      </p:sp>
    </p:spTree>
    <p:extLst>
      <p:ext uri="{BB962C8B-B14F-4D97-AF65-F5344CB8AC3E}">
        <p14:creationId xmlns:p14="http://schemas.microsoft.com/office/powerpoint/2010/main" val="158752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business.inquirer.net/files/2018/01/graph-2.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business.inquirer.net/files/2018/01/graph-1.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Tax Reform for Acceleration and Inclu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982" y="578070"/>
            <a:ext cx="11687498" cy="5843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698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b="1" dirty="0"/>
              <a:t>Expanding the Value-Added Tax (VAT) base</a:t>
            </a:r>
            <a:endParaRPr lang="en-PH" dirty="0"/>
          </a:p>
        </p:txBody>
      </p:sp>
      <p:sp>
        <p:nvSpPr>
          <p:cNvPr id="3" name="Content Placeholder 2"/>
          <p:cNvSpPr>
            <a:spLocks noGrp="1"/>
          </p:cNvSpPr>
          <p:nvPr>
            <p:ph idx="1"/>
          </p:nvPr>
        </p:nvSpPr>
        <p:spPr/>
        <p:txBody>
          <a:bodyPr>
            <a:normAutofit fontScale="92500" lnSpcReduction="10000"/>
          </a:bodyPr>
          <a:lstStyle/>
          <a:p>
            <a:pPr fontAlgn="base"/>
            <a:r>
              <a:rPr lang="en-PH" dirty="0"/>
              <a:t>TRAIN repeals 54 out of 61 special laws with non-essential VAT exemptions, thereby making the system fairer. </a:t>
            </a:r>
            <a:endParaRPr lang="en-PH" dirty="0" smtClean="0"/>
          </a:p>
          <a:p>
            <a:pPr fontAlgn="base"/>
            <a:r>
              <a:rPr lang="en-PH" dirty="0" smtClean="0"/>
              <a:t>Purchases </a:t>
            </a:r>
            <a:r>
              <a:rPr lang="en-PH" dirty="0"/>
              <a:t>of senior citizens and persons with disabilities, however, will continue to be exempt from VAT. </a:t>
            </a:r>
            <a:endParaRPr lang="en-PH" dirty="0" smtClean="0"/>
          </a:p>
          <a:p>
            <a:pPr fontAlgn="base"/>
            <a:r>
              <a:rPr lang="en-PH" dirty="0" smtClean="0"/>
              <a:t>Housing </a:t>
            </a:r>
            <a:r>
              <a:rPr lang="en-PH" dirty="0"/>
              <a:t>that cost below P2 million will be exempt from VAT beginning </a:t>
            </a:r>
            <a:r>
              <a:rPr lang="en-PH" dirty="0" smtClean="0"/>
              <a:t>2021</a:t>
            </a:r>
          </a:p>
          <a:p>
            <a:pPr fontAlgn="base"/>
            <a:r>
              <a:rPr lang="en-PH" dirty="0" smtClean="0"/>
              <a:t>Medicines </a:t>
            </a:r>
            <a:r>
              <a:rPr lang="en-PH" dirty="0"/>
              <a:t>for diabetes, high cholesterol, and hypertension will be exempt beginning 2019.</a:t>
            </a:r>
          </a:p>
          <a:p>
            <a:pPr fontAlgn="base"/>
            <a:r>
              <a:rPr lang="en-PH" dirty="0"/>
              <a:t>The reform also aims to limit the VAT zero-rating to direct exporters who actually export goods out of the country. This will be implemented together with an enhanced VAT refund system that will provide timely cash refunds to exporters.</a:t>
            </a:r>
          </a:p>
        </p:txBody>
      </p:sp>
    </p:spTree>
    <p:extLst>
      <p:ext uri="{BB962C8B-B14F-4D97-AF65-F5344CB8AC3E}">
        <p14:creationId xmlns:p14="http://schemas.microsoft.com/office/powerpoint/2010/main" val="632755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b="1" dirty="0"/>
              <a:t>Expanding the Value-Added Tax (VAT) base</a:t>
            </a:r>
            <a:endParaRPr lang="en-PH" dirty="0"/>
          </a:p>
        </p:txBody>
      </p:sp>
      <p:sp>
        <p:nvSpPr>
          <p:cNvPr id="3" name="Content Placeholder 2"/>
          <p:cNvSpPr>
            <a:spLocks noGrp="1"/>
          </p:cNvSpPr>
          <p:nvPr>
            <p:ph idx="1"/>
          </p:nvPr>
        </p:nvSpPr>
        <p:spPr/>
        <p:txBody>
          <a:bodyPr>
            <a:normAutofit lnSpcReduction="10000"/>
          </a:bodyPr>
          <a:lstStyle/>
          <a:p>
            <a:pPr fontAlgn="base"/>
            <a:r>
              <a:rPr lang="en-PH" dirty="0"/>
              <a:t>The VAT threshold is increased from P1.9 million to P3 million to protect the poor and low-income Filipinos and small and micro businesses and for manageable administration. This effectively exempts the sale of goods and services of marginal establishments from VAT. Under TRAIN, VAT exempt taxpayers will have the following options:</a:t>
            </a:r>
          </a:p>
          <a:p>
            <a:pPr marL="457200" lvl="1" indent="0" fontAlgn="base">
              <a:buNone/>
            </a:pPr>
            <a:r>
              <a:rPr lang="en-PH" dirty="0"/>
              <a:t>● PIT schedule with 40% OSD on gross receipts or gross sales plus 3% percentage tax</a:t>
            </a:r>
            <a:br>
              <a:rPr lang="en-PH" dirty="0"/>
            </a:br>
            <a:r>
              <a:rPr lang="en-PH" dirty="0"/>
              <a:t/>
            </a:r>
            <a:br>
              <a:rPr lang="en-PH" dirty="0"/>
            </a:br>
            <a:r>
              <a:rPr lang="en-PH" dirty="0"/>
              <a:t>● PIT schedule with itemized deductions plus 3% percentage tax, or</a:t>
            </a:r>
            <a:br>
              <a:rPr lang="en-PH" dirty="0"/>
            </a:br>
            <a:r>
              <a:rPr lang="en-PH" dirty="0"/>
              <a:t/>
            </a:r>
            <a:br>
              <a:rPr lang="en-PH" dirty="0"/>
            </a:br>
            <a:r>
              <a:rPr lang="en-PH" dirty="0"/>
              <a:t>● Flat tax of 8% on gross sales or gross revenues in lieu of percentage tax and personal income tax.</a:t>
            </a:r>
          </a:p>
        </p:txBody>
      </p:sp>
    </p:spTree>
    <p:extLst>
      <p:ext uri="{BB962C8B-B14F-4D97-AF65-F5344CB8AC3E}">
        <p14:creationId xmlns:p14="http://schemas.microsoft.com/office/powerpoint/2010/main" val="16407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smtClean="0"/>
              <a:t>Increasing fuel excise tax</a:t>
            </a:r>
            <a:endParaRPr lang="en-PH" dirty="0"/>
          </a:p>
        </p:txBody>
      </p:sp>
      <p:sp>
        <p:nvSpPr>
          <p:cNvPr id="3" name="Content Placeholder 2"/>
          <p:cNvSpPr>
            <a:spLocks noGrp="1"/>
          </p:cNvSpPr>
          <p:nvPr>
            <p:ph idx="1"/>
          </p:nvPr>
        </p:nvSpPr>
        <p:spPr/>
        <p:txBody>
          <a:bodyPr>
            <a:normAutofit fontScale="92500" lnSpcReduction="20000"/>
          </a:bodyPr>
          <a:lstStyle/>
          <a:p>
            <a:r>
              <a:rPr lang="en-PH" dirty="0"/>
              <a:t>TRAIN proposes to increase the excise of petroleum products, which has not been adjusted since 1997. </a:t>
            </a:r>
            <a:endParaRPr lang="en-PH" dirty="0" smtClean="0"/>
          </a:p>
          <a:p>
            <a:r>
              <a:rPr lang="en-PH" dirty="0" smtClean="0"/>
              <a:t>An </a:t>
            </a:r>
            <a:r>
              <a:rPr lang="en-PH" dirty="0"/>
              <a:t>excise tax is an indirect tax on selected goods </a:t>
            </a:r>
            <a:r>
              <a:rPr lang="en-PH" dirty="0" smtClean="0"/>
              <a:t>to </a:t>
            </a:r>
            <a:r>
              <a:rPr lang="en-PH" dirty="0"/>
              <a:t>discourage too much consumption of scarce resources and limit the bad effects of some products, such as pollution and congestion. </a:t>
            </a:r>
            <a:endParaRPr lang="en-PH" dirty="0" smtClean="0"/>
          </a:p>
          <a:p>
            <a:r>
              <a:rPr lang="en-PH" dirty="0" smtClean="0"/>
              <a:t>It </a:t>
            </a:r>
            <a:r>
              <a:rPr lang="en-PH" dirty="0"/>
              <a:t>is a progressive form of taxation since those who consume more will pay more. </a:t>
            </a:r>
            <a:endParaRPr lang="en-PH" dirty="0" smtClean="0"/>
          </a:p>
          <a:p>
            <a:r>
              <a:rPr lang="en-PH" dirty="0" smtClean="0"/>
              <a:t>The </a:t>
            </a:r>
            <a:r>
              <a:rPr lang="en-PH" dirty="0"/>
              <a:t>government proposes to stagger the increase in the </a:t>
            </a:r>
            <a:r>
              <a:rPr lang="en-PH" dirty="0" smtClean="0"/>
              <a:t>to </a:t>
            </a:r>
            <a:r>
              <a:rPr lang="en-PH" dirty="0"/>
              <a:t>P3 immediately after implementation, P2 the year after, and P1 in the third year. </a:t>
            </a:r>
            <a:endParaRPr lang="en-PH" dirty="0" smtClean="0"/>
          </a:p>
          <a:p>
            <a:r>
              <a:rPr lang="en-PH" dirty="0" smtClean="0"/>
              <a:t>Afterwards</a:t>
            </a:r>
            <a:r>
              <a:rPr lang="en-PH" dirty="0"/>
              <a:t>, </a:t>
            </a:r>
            <a:r>
              <a:rPr lang="en-PH" dirty="0" smtClean="0"/>
              <a:t>the </a:t>
            </a:r>
            <a:r>
              <a:rPr lang="en-PH" dirty="0"/>
              <a:t>excise shall be increased annually based on the inflation rate. In the event that Dubai crude oil exceeds $100 per barrel, the increase in the excise will be temporarily frozen so as to not unduly affect the public. </a:t>
            </a:r>
            <a:endParaRPr lang="en-PH" dirty="0"/>
          </a:p>
        </p:txBody>
      </p:sp>
    </p:spTree>
    <p:extLst>
      <p:ext uri="{BB962C8B-B14F-4D97-AF65-F5344CB8AC3E}">
        <p14:creationId xmlns:p14="http://schemas.microsoft.com/office/powerpoint/2010/main" val="531714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a:t>Increasing fuel excise tax</a:t>
            </a:r>
          </a:p>
        </p:txBody>
      </p:sp>
      <p:pic>
        <p:nvPicPr>
          <p:cNvPr id="1028" name="Picture 4" descr="Image result for TRAIN increase in fuel excise tax"/>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61" t="-118" b="64597"/>
          <a:stretch/>
        </p:blipFill>
        <p:spPr bwMode="auto">
          <a:xfrm>
            <a:off x="759887" y="2879834"/>
            <a:ext cx="10471727" cy="304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237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base"/>
            <a:r>
              <a:rPr lang="en-PH" b="1" dirty="0"/>
              <a:t>Increasing </a:t>
            </a:r>
            <a:r>
              <a:rPr lang="en-PH" b="1" dirty="0" smtClean="0"/>
              <a:t>Automobile Excise Tax</a:t>
            </a:r>
            <a:endParaRPr lang="en-PH" dirty="0"/>
          </a:p>
        </p:txBody>
      </p:sp>
      <p:sp>
        <p:nvSpPr>
          <p:cNvPr id="3" name="Content Placeholder 2"/>
          <p:cNvSpPr>
            <a:spLocks noGrp="1"/>
          </p:cNvSpPr>
          <p:nvPr>
            <p:ph idx="1"/>
          </p:nvPr>
        </p:nvSpPr>
        <p:spPr/>
        <p:txBody>
          <a:bodyPr>
            <a:normAutofit/>
          </a:bodyPr>
          <a:lstStyle/>
          <a:p>
            <a:r>
              <a:rPr lang="en-PH" b="1" dirty="0"/>
              <a:t>TRAIN simplifies the excise tax on automobiles, but lower-priced cars continue to be taxed at lower rates while more expensive cars are taxed at higher rates.</a:t>
            </a:r>
            <a:r>
              <a:rPr lang="en-PH" dirty="0"/>
              <a:t> </a:t>
            </a:r>
            <a:endParaRPr lang="en-PH" dirty="0" smtClean="0"/>
          </a:p>
          <a:p>
            <a:r>
              <a:rPr lang="en-PH" dirty="0"/>
              <a:t>When we consider the TRAIN as a package, the increase in take home pay from the personal income tax reduction will be more than enough to offset the increase in prices resulting from adjustments in excise taxes. </a:t>
            </a:r>
            <a:endParaRPr lang="en-PH" dirty="0" smtClean="0"/>
          </a:p>
          <a:p>
            <a:r>
              <a:rPr lang="en-PH" dirty="0" smtClean="0"/>
              <a:t>For </a:t>
            </a:r>
            <a:r>
              <a:rPr lang="en-PH" dirty="0"/>
              <a:t>a typical buyer, the additional take home pay from the PIT reform will more than fully offset the increase in amortization.</a:t>
            </a:r>
            <a:endParaRPr lang="en-PH" dirty="0"/>
          </a:p>
        </p:txBody>
      </p:sp>
    </p:spTree>
    <p:extLst>
      <p:ext uri="{BB962C8B-B14F-4D97-AF65-F5344CB8AC3E}">
        <p14:creationId xmlns:p14="http://schemas.microsoft.com/office/powerpoint/2010/main" val="963470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b="1" dirty="0"/>
              <a:t>Increasing Automobile Excise Tax</a:t>
            </a:r>
            <a:endParaRPr lang="en-PH" dirty="0"/>
          </a:p>
        </p:txBody>
      </p:sp>
      <p:pic>
        <p:nvPicPr>
          <p:cNvPr id="2050" name="Picture 2" descr="http://www.dof.gov.ph/taxreform/wp-content/uploads/2017/12/CTRP-Package-ONE_AUTO-EXCISE-15.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218703"/>
            <a:ext cx="10515600" cy="356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330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base"/>
            <a:r>
              <a:rPr lang="en-PH" b="1" dirty="0" smtClean="0"/>
              <a:t>Introducing a Sugar-Sweetened Beverages (SSB) Excise Tax</a:t>
            </a:r>
            <a:endParaRPr lang="en-PH" dirty="0"/>
          </a:p>
        </p:txBody>
      </p:sp>
      <p:sp>
        <p:nvSpPr>
          <p:cNvPr id="3" name="Content Placeholder 2"/>
          <p:cNvSpPr>
            <a:spLocks noGrp="1"/>
          </p:cNvSpPr>
          <p:nvPr>
            <p:ph idx="1"/>
          </p:nvPr>
        </p:nvSpPr>
        <p:spPr/>
        <p:txBody>
          <a:bodyPr>
            <a:normAutofit fontScale="92500" lnSpcReduction="10000"/>
          </a:bodyPr>
          <a:lstStyle/>
          <a:p>
            <a:pPr marL="0" indent="0">
              <a:buNone/>
            </a:pPr>
            <a:r>
              <a:rPr lang="en-PH" sz="3900" b="1" dirty="0"/>
              <a:t>Why impose a tax on SSBs?</a:t>
            </a:r>
            <a:r>
              <a:rPr lang="en-PH" sz="3900" dirty="0"/>
              <a:t/>
            </a:r>
            <a:br>
              <a:rPr lang="en-PH" sz="3900" dirty="0"/>
            </a:br>
            <a:r>
              <a:rPr lang="en-PH" dirty="0"/>
              <a:t/>
            </a:r>
            <a:br>
              <a:rPr lang="en-PH" dirty="0"/>
            </a:br>
            <a:r>
              <a:rPr lang="en-PH" dirty="0"/>
              <a:t>● Most of the sugar-sweetened beverage, with some notable exceptions provide unnecessary or empty calories with little or no nutrition. SSBs are not a substitute for healthy foods such as fruits and rice.</a:t>
            </a:r>
            <a:r>
              <a:rPr lang="en-PH" dirty="0"/>
              <a:t/>
            </a:r>
            <a:br>
              <a:rPr lang="en-PH" dirty="0"/>
            </a:br>
            <a:r>
              <a:rPr lang="en-PH" dirty="0"/>
              <a:t/>
            </a:r>
            <a:br>
              <a:rPr lang="en-PH" dirty="0"/>
            </a:br>
            <a:r>
              <a:rPr lang="en-PH" dirty="0"/>
              <a:t>● SSBs are relatively affordable especially to children and the poor who are the most vulnerable to its negative effects on health.</a:t>
            </a:r>
            <a:r>
              <a:rPr lang="en-PH" dirty="0"/>
              <a:t/>
            </a:r>
            <a:br>
              <a:rPr lang="en-PH" dirty="0"/>
            </a:br>
            <a:r>
              <a:rPr lang="en-PH" dirty="0"/>
              <a:t/>
            </a:r>
            <a:br>
              <a:rPr lang="en-PH" dirty="0"/>
            </a:br>
            <a:r>
              <a:rPr lang="en-PH" dirty="0"/>
              <a:t>● SSB products are easily accessible and can be found in almost any store, unlike other sweetened products. Most often, the poor and the children are not aware of their consequences.</a:t>
            </a:r>
            <a:endParaRPr lang="en-PH" dirty="0"/>
          </a:p>
        </p:txBody>
      </p:sp>
    </p:spTree>
    <p:extLst>
      <p:ext uri="{BB962C8B-B14F-4D97-AF65-F5344CB8AC3E}">
        <p14:creationId xmlns:p14="http://schemas.microsoft.com/office/powerpoint/2010/main" val="1786797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b="1" dirty="0"/>
              <a:t>The SSB excise tax will help promote a healthier Philippines.</a:t>
            </a:r>
            <a:r>
              <a:rPr lang="en-PH" dirty="0"/>
              <a:t> </a:t>
            </a:r>
            <a:endParaRPr lang="en-PH" dirty="0"/>
          </a:p>
        </p:txBody>
      </p:sp>
      <p:pic>
        <p:nvPicPr>
          <p:cNvPr id="3074" name="Picture 2" descr="http://www.dof.gov.ph/taxreform/wp-content/uploads/2017/12/CTRP-Package-ONE_SSB-02.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499728" y="1825625"/>
            <a:ext cx="719254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552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TRAIN lowers personal income tax (P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17" y="1114096"/>
            <a:ext cx="10620375" cy="557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87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Image result for Lowering the personal income tax (P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773" y="204895"/>
            <a:ext cx="10689987" cy="245422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algn="ctr"/>
            <a:r>
              <a:rPr lang="en-PH" b="1" dirty="0" smtClean="0">
                <a:solidFill>
                  <a:schemeClr val="bg1"/>
                </a:solidFill>
              </a:rPr>
              <a:t>Lowering the personal income tax (PIT)</a:t>
            </a:r>
            <a:endParaRPr lang="en-PH" b="1" dirty="0">
              <a:solidFill>
                <a:schemeClr val="bg1"/>
              </a:solidFill>
            </a:endParaRPr>
          </a:p>
        </p:txBody>
      </p:sp>
      <p:sp>
        <p:nvSpPr>
          <p:cNvPr id="3" name="Content Placeholder 2"/>
          <p:cNvSpPr>
            <a:spLocks noGrp="1"/>
          </p:cNvSpPr>
          <p:nvPr>
            <p:ph idx="1"/>
          </p:nvPr>
        </p:nvSpPr>
        <p:spPr>
          <a:xfrm>
            <a:off x="953814" y="3433708"/>
            <a:ext cx="10515600" cy="3124747"/>
          </a:xfrm>
        </p:spPr>
        <p:txBody>
          <a:bodyPr>
            <a:normAutofit/>
          </a:bodyPr>
          <a:lstStyle/>
          <a:p>
            <a:r>
              <a:rPr lang="en-PH" dirty="0" smtClean="0"/>
              <a:t>TRAIN will lower personal income tax (PIT) for all taxpayers except the richest. </a:t>
            </a:r>
          </a:p>
          <a:p>
            <a:r>
              <a:rPr lang="en-PH" dirty="0" smtClean="0"/>
              <a:t>Those with taxable income below P250,000 will be exempt from paying PIT, while the rest of taxpayers, except the richest, will see lower tax rates ranging from 15% to 25% by 2020. </a:t>
            </a:r>
          </a:p>
          <a:p>
            <a:r>
              <a:rPr lang="en-PH" dirty="0" smtClean="0"/>
              <a:t>The personal income tax system of TRAIN will exempt some 83% of current taxpayers.</a:t>
            </a:r>
            <a:endParaRPr lang="en-PH" dirty="0"/>
          </a:p>
        </p:txBody>
      </p:sp>
    </p:spTree>
    <p:extLst>
      <p:ext uri="{BB962C8B-B14F-4D97-AF65-F5344CB8AC3E}">
        <p14:creationId xmlns:p14="http://schemas.microsoft.com/office/powerpoint/2010/main" val="1913260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smtClean="0"/>
              <a:t>Lowering the personal income tax (PIT)</a:t>
            </a:r>
            <a:r>
              <a:rPr lang="en-PH" dirty="0"/>
              <a:t/>
            </a:r>
            <a:br>
              <a:rPr lang="en-PH" dirty="0"/>
            </a:br>
            <a:endParaRPr lang="en-PH"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56673809"/>
              </p:ext>
            </p:extLst>
          </p:nvPr>
        </p:nvGraphicFramePr>
        <p:xfrm>
          <a:off x="543910" y="1830614"/>
          <a:ext cx="10809890" cy="3657600"/>
        </p:xfrm>
        <a:graphic>
          <a:graphicData uri="http://schemas.openxmlformats.org/drawingml/2006/table">
            <a:tbl>
              <a:tblPr firstRow="1" bandRow="1">
                <a:tableStyleId>{5C22544A-7EE6-4342-B048-85BDC9FD1C3A}</a:tableStyleId>
              </a:tblPr>
              <a:tblGrid>
                <a:gridCol w="4093404">
                  <a:extLst>
                    <a:ext uri="{9D8B030D-6E8A-4147-A177-3AD203B41FA5}">
                      <a16:colId xmlns:a16="http://schemas.microsoft.com/office/drawing/2014/main" val="612974451"/>
                    </a:ext>
                  </a:extLst>
                </a:gridCol>
                <a:gridCol w="6716486">
                  <a:extLst>
                    <a:ext uri="{9D8B030D-6E8A-4147-A177-3AD203B41FA5}">
                      <a16:colId xmlns:a16="http://schemas.microsoft.com/office/drawing/2014/main" val="356055601"/>
                    </a:ext>
                  </a:extLst>
                </a:gridCol>
              </a:tblGrid>
              <a:tr h="0">
                <a:tc gridSpan="2">
                  <a:txBody>
                    <a:bodyPr/>
                    <a:lstStyle/>
                    <a:p>
                      <a:pPr algn="ctr"/>
                      <a:r>
                        <a:rPr lang="en-PH" sz="2400" dirty="0" smtClean="0"/>
                        <a:t>Upon implementation of TRAIN (2018-2020)</a:t>
                      </a:r>
                      <a:endParaRPr lang="en-PH" sz="2400" dirty="0"/>
                    </a:p>
                  </a:txBody>
                  <a:tcPr/>
                </a:tc>
                <a:tc hMerge="1">
                  <a:txBody>
                    <a:bodyPr/>
                    <a:lstStyle/>
                    <a:p>
                      <a:endParaRPr lang="en-PH" dirty="0"/>
                    </a:p>
                  </a:txBody>
                  <a:tcPr/>
                </a:tc>
                <a:extLst>
                  <a:ext uri="{0D108BD9-81ED-4DB2-BD59-A6C34878D82A}">
                    <a16:rowId xmlns:a16="http://schemas.microsoft.com/office/drawing/2014/main" val="1379893075"/>
                  </a:ext>
                </a:extLst>
              </a:tr>
              <a:tr h="388109">
                <a:tc>
                  <a:txBody>
                    <a:bodyPr/>
                    <a:lstStyle/>
                    <a:p>
                      <a:pPr algn="ctr"/>
                      <a:r>
                        <a:rPr lang="en-PH" sz="2400" dirty="0" smtClean="0"/>
                        <a:t>Annual taxable income Tax rate</a:t>
                      </a:r>
                      <a:endParaRPr lang="en-PH" sz="2400" dirty="0"/>
                    </a:p>
                  </a:txBody>
                  <a:tcPr/>
                </a:tc>
                <a:tc>
                  <a:txBody>
                    <a:bodyPr/>
                    <a:lstStyle/>
                    <a:p>
                      <a:pPr algn="ctr"/>
                      <a:r>
                        <a:rPr lang="en-PH" sz="2400" dirty="0" smtClean="0"/>
                        <a:t>Tax rate </a:t>
                      </a:r>
                      <a:endParaRPr lang="en-PH" sz="2400" dirty="0"/>
                    </a:p>
                  </a:txBody>
                  <a:tcPr/>
                </a:tc>
                <a:extLst>
                  <a:ext uri="{0D108BD9-81ED-4DB2-BD59-A6C34878D82A}">
                    <a16:rowId xmlns:a16="http://schemas.microsoft.com/office/drawing/2014/main" val="3656073410"/>
                  </a:ext>
                </a:extLst>
              </a:tr>
              <a:tr h="388109">
                <a:tc>
                  <a:txBody>
                    <a:bodyPr/>
                    <a:lstStyle/>
                    <a:p>
                      <a:pPr algn="ctr"/>
                      <a:r>
                        <a:rPr lang="en-PH" sz="2400" dirty="0" smtClean="0"/>
                        <a:t>0 - 250,000</a:t>
                      </a:r>
                      <a:endParaRPr lang="en-PH" sz="2400" dirty="0"/>
                    </a:p>
                  </a:txBody>
                  <a:tcPr/>
                </a:tc>
                <a:tc>
                  <a:txBody>
                    <a:bodyPr/>
                    <a:lstStyle/>
                    <a:p>
                      <a:pPr algn="ctr"/>
                      <a:r>
                        <a:rPr lang="en-PH" sz="2400" dirty="0" smtClean="0"/>
                        <a:t>0%</a:t>
                      </a:r>
                      <a:endParaRPr lang="en-PH" sz="2400" dirty="0"/>
                    </a:p>
                  </a:txBody>
                  <a:tcPr/>
                </a:tc>
                <a:extLst>
                  <a:ext uri="{0D108BD9-81ED-4DB2-BD59-A6C34878D82A}">
                    <a16:rowId xmlns:a16="http://schemas.microsoft.com/office/drawing/2014/main" val="1508058302"/>
                  </a:ext>
                </a:extLst>
              </a:tr>
              <a:tr h="388109">
                <a:tc>
                  <a:txBody>
                    <a:bodyPr/>
                    <a:lstStyle/>
                    <a:p>
                      <a:pPr algn="ctr"/>
                      <a:r>
                        <a:rPr lang="en-PH" sz="2400" dirty="0" smtClean="0"/>
                        <a:t>Over 250,000 - 400,000</a:t>
                      </a:r>
                      <a:endParaRPr lang="en-PH" sz="2400" dirty="0"/>
                    </a:p>
                  </a:txBody>
                  <a:tcPr/>
                </a:tc>
                <a:tc>
                  <a:txBody>
                    <a:bodyPr/>
                    <a:lstStyle/>
                    <a:p>
                      <a:pPr algn="ctr"/>
                      <a:r>
                        <a:rPr lang="en-PH" sz="2400" dirty="0" smtClean="0"/>
                        <a:t>20% of the excess over 250,000</a:t>
                      </a:r>
                      <a:endParaRPr lang="en-PH" sz="2400" dirty="0"/>
                    </a:p>
                  </a:txBody>
                  <a:tcPr/>
                </a:tc>
                <a:extLst>
                  <a:ext uri="{0D108BD9-81ED-4DB2-BD59-A6C34878D82A}">
                    <a16:rowId xmlns:a16="http://schemas.microsoft.com/office/drawing/2014/main" val="1149355609"/>
                  </a:ext>
                </a:extLst>
              </a:tr>
              <a:tr h="388109">
                <a:tc>
                  <a:txBody>
                    <a:bodyPr/>
                    <a:lstStyle/>
                    <a:p>
                      <a:pPr algn="ctr"/>
                      <a:r>
                        <a:rPr lang="en-PH" sz="2400" dirty="0" smtClean="0"/>
                        <a:t>Over 400,000 - 800,000</a:t>
                      </a:r>
                      <a:endParaRPr lang="en-PH" sz="2400" dirty="0"/>
                    </a:p>
                  </a:txBody>
                  <a:tcPr/>
                </a:tc>
                <a:tc>
                  <a:txBody>
                    <a:bodyPr/>
                    <a:lstStyle/>
                    <a:p>
                      <a:pPr algn="ctr"/>
                      <a:r>
                        <a:rPr lang="en-PH" sz="2400" dirty="0" smtClean="0"/>
                        <a:t>30,000 + 25% of the excess over 400,000</a:t>
                      </a:r>
                      <a:endParaRPr lang="en-PH" sz="2400" dirty="0"/>
                    </a:p>
                  </a:txBody>
                  <a:tcPr/>
                </a:tc>
                <a:extLst>
                  <a:ext uri="{0D108BD9-81ED-4DB2-BD59-A6C34878D82A}">
                    <a16:rowId xmlns:a16="http://schemas.microsoft.com/office/drawing/2014/main" val="518094929"/>
                  </a:ext>
                </a:extLst>
              </a:tr>
              <a:tr h="388109">
                <a:tc>
                  <a:txBody>
                    <a:bodyPr/>
                    <a:lstStyle/>
                    <a:p>
                      <a:pPr algn="ctr"/>
                      <a:r>
                        <a:rPr lang="en-PH" sz="2400" dirty="0" smtClean="0"/>
                        <a:t>Over 800,000 - 2,000,000</a:t>
                      </a:r>
                      <a:endParaRPr lang="en-PH" sz="2400" dirty="0"/>
                    </a:p>
                  </a:txBody>
                  <a:tcPr/>
                </a:tc>
                <a:tc>
                  <a:txBody>
                    <a:bodyPr/>
                    <a:lstStyle/>
                    <a:p>
                      <a:pPr algn="ctr"/>
                      <a:r>
                        <a:rPr lang="en-PH" sz="2400" dirty="0" smtClean="0"/>
                        <a:t>130,000 + 30% of the excess over 800,000</a:t>
                      </a:r>
                      <a:endParaRPr lang="en-PH" sz="2400" dirty="0"/>
                    </a:p>
                  </a:txBody>
                  <a:tcPr/>
                </a:tc>
                <a:extLst>
                  <a:ext uri="{0D108BD9-81ED-4DB2-BD59-A6C34878D82A}">
                    <a16:rowId xmlns:a16="http://schemas.microsoft.com/office/drawing/2014/main" val="1595071024"/>
                  </a:ext>
                </a:extLst>
              </a:tr>
              <a:tr h="388109">
                <a:tc>
                  <a:txBody>
                    <a:bodyPr/>
                    <a:lstStyle/>
                    <a:p>
                      <a:pPr algn="ctr"/>
                      <a:r>
                        <a:rPr lang="en-PH" sz="2400" dirty="0" smtClean="0"/>
                        <a:t>Over 2,000,000 - 5,000,000</a:t>
                      </a:r>
                      <a:endParaRPr lang="en-PH" sz="2400" dirty="0"/>
                    </a:p>
                  </a:txBody>
                  <a:tcPr/>
                </a:tc>
                <a:tc>
                  <a:txBody>
                    <a:bodyPr/>
                    <a:lstStyle/>
                    <a:p>
                      <a:pPr algn="ctr"/>
                      <a:r>
                        <a:rPr lang="en-PH" sz="2400" dirty="0" smtClean="0"/>
                        <a:t>490,000 + 32% of the excess over 2,000,000</a:t>
                      </a:r>
                      <a:endParaRPr lang="en-PH" sz="2400" dirty="0"/>
                    </a:p>
                  </a:txBody>
                  <a:tcPr/>
                </a:tc>
                <a:extLst>
                  <a:ext uri="{0D108BD9-81ED-4DB2-BD59-A6C34878D82A}">
                    <a16:rowId xmlns:a16="http://schemas.microsoft.com/office/drawing/2014/main" val="754614001"/>
                  </a:ext>
                </a:extLst>
              </a:tr>
              <a:tr h="388109">
                <a:tc>
                  <a:txBody>
                    <a:bodyPr/>
                    <a:lstStyle/>
                    <a:p>
                      <a:pPr algn="ctr"/>
                      <a:r>
                        <a:rPr lang="en-PH" sz="2400" dirty="0" smtClean="0"/>
                        <a:t>Over 5,000,000</a:t>
                      </a:r>
                      <a:endParaRPr lang="en-PH" sz="2400" dirty="0"/>
                    </a:p>
                  </a:txBody>
                  <a:tcPr/>
                </a:tc>
                <a:tc>
                  <a:txBody>
                    <a:bodyPr/>
                    <a:lstStyle/>
                    <a:p>
                      <a:pPr algn="ctr"/>
                      <a:r>
                        <a:rPr lang="en-PH" sz="2400" dirty="0" smtClean="0"/>
                        <a:t>1,450,000 + 35% of the excess over 5,000,000 </a:t>
                      </a:r>
                      <a:endParaRPr lang="en-PH" sz="2400" dirty="0"/>
                    </a:p>
                  </a:txBody>
                  <a:tcPr/>
                </a:tc>
                <a:extLst>
                  <a:ext uri="{0D108BD9-81ED-4DB2-BD59-A6C34878D82A}">
                    <a16:rowId xmlns:a16="http://schemas.microsoft.com/office/drawing/2014/main" val="531962020"/>
                  </a:ext>
                </a:extLst>
              </a:tr>
            </a:tbl>
          </a:graphicData>
        </a:graphic>
      </p:graphicFrame>
    </p:spTree>
    <p:extLst>
      <p:ext uri="{BB962C8B-B14F-4D97-AF65-F5344CB8AC3E}">
        <p14:creationId xmlns:p14="http://schemas.microsoft.com/office/powerpoint/2010/main" val="59603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a:t>Lowering the personal income tax (PIT</a:t>
            </a:r>
            <a:r>
              <a:rPr lang="en-PH" dirty="0" smtClean="0"/>
              <a:t>)</a:t>
            </a:r>
            <a:endParaRPr lang="en-PH" dirty="0"/>
          </a:p>
        </p:txBody>
      </p:sp>
      <p:graphicFrame>
        <p:nvGraphicFramePr>
          <p:cNvPr id="4" name="Content Placeholder 2"/>
          <p:cNvGraphicFramePr>
            <a:graphicFrameLocks noGrp="1"/>
          </p:cNvGraphicFramePr>
          <p:nvPr>
            <p:ph idx="1"/>
            <p:extLst>
              <p:ext uri="{D42A27DB-BD31-4B8C-83A1-F6EECF244321}">
                <p14:modId xmlns:p14="http://schemas.microsoft.com/office/powerpoint/2010/main" val="18232967"/>
              </p:ext>
            </p:extLst>
          </p:nvPr>
        </p:nvGraphicFramePr>
        <p:xfrm>
          <a:off x="838200" y="1846943"/>
          <a:ext cx="10809890" cy="3657600"/>
        </p:xfrm>
        <a:graphic>
          <a:graphicData uri="http://schemas.openxmlformats.org/drawingml/2006/table">
            <a:tbl>
              <a:tblPr firstRow="1" bandRow="1">
                <a:tableStyleId>{5C22544A-7EE6-4342-B048-85BDC9FD1C3A}</a:tableStyleId>
              </a:tblPr>
              <a:tblGrid>
                <a:gridCol w="4093404">
                  <a:extLst>
                    <a:ext uri="{9D8B030D-6E8A-4147-A177-3AD203B41FA5}">
                      <a16:colId xmlns:a16="http://schemas.microsoft.com/office/drawing/2014/main" val="612974451"/>
                    </a:ext>
                  </a:extLst>
                </a:gridCol>
                <a:gridCol w="6716486">
                  <a:extLst>
                    <a:ext uri="{9D8B030D-6E8A-4147-A177-3AD203B41FA5}">
                      <a16:colId xmlns:a16="http://schemas.microsoft.com/office/drawing/2014/main" val="356055601"/>
                    </a:ext>
                  </a:extLst>
                </a:gridCol>
              </a:tblGrid>
              <a:tr h="0">
                <a:tc gridSpan="2">
                  <a:txBody>
                    <a:bodyPr/>
                    <a:lstStyle/>
                    <a:p>
                      <a:pPr algn="ctr"/>
                      <a:r>
                        <a:rPr lang="en-PH" sz="2400" dirty="0" smtClean="0"/>
                        <a:t>2021 onwards</a:t>
                      </a:r>
                      <a:endParaRPr lang="en-PH" sz="2400" dirty="0"/>
                    </a:p>
                  </a:txBody>
                  <a:tcPr/>
                </a:tc>
                <a:tc hMerge="1">
                  <a:txBody>
                    <a:bodyPr/>
                    <a:lstStyle/>
                    <a:p>
                      <a:endParaRPr lang="en-PH" dirty="0"/>
                    </a:p>
                  </a:txBody>
                  <a:tcPr/>
                </a:tc>
                <a:extLst>
                  <a:ext uri="{0D108BD9-81ED-4DB2-BD59-A6C34878D82A}">
                    <a16:rowId xmlns:a16="http://schemas.microsoft.com/office/drawing/2014/main" val="1379893075"/>
                  </a:ext>
                </a:extLst>
              </a:tr>
              <a:tr h="388109">
                <a:tc>
                  <a:txBody>
                    <a:bodyPr/>
                    <a:lstStyle/>
                    <a:p>
                      <a:pPr algn="ctr"/>
                      <a:r>
                        <a:rPr lang="en-PH" sz="2400" dirty="0" smtClean="0"/>
                        <a:t>Annual taxable income Tax rate</a:t>
                      </a:r>
                      <a:endParaRPr lang="en-PH" sz="2400" dirty="0"/>
                    </a:p>
                  </a:txBody>
                  <a:tcPr/>
                </a:tc>
                <a:tc>
                  <a:txBody>
                    <a:bodyPr/>
                    <a:lstStyle/>
                    <a:p>
                      <a:pPr algn="ctr"/>
                      <a:r>
                        <a:rPr lang="en-PH" sz="2400" dirty="0" smtClean="0"/>
                        <a:t>Tax rate </a:t>
                      </a:r>
                      <a:endParaRPr lang="en-PH" sz="2400" dirty="0"/>
                    </a:p>
                  </a:txBody>
                  <a:tcPr/>
                </a:tc>
                <a:extLst>
                  <a:ext uri="{0D108BD9-81ED-4DB2-BD59-A6C34878D82A}">
                    <a16:rowId xmlns:a16="http://schemas.microsoft.com/office/drawing/2014/main" val="3656073410"/>
                  </a:ext>
                </a:extLst>
              </a:tr>
              <a:tr h="388109">
                <a:tc>
                  <a:txBody>
                    <a:bodyPr/>
                    <a:lstStyle/>
                    <a:p>
                      <a:pPr algn="ctr"/>
                      <a:r>
                        <a:rPr lang="en-PH" sz="2400" dirty="0" smtClean="0"/>
                        <a:t>0 - 250,000</a:t>
                      </a:r>
                      <a:endParaRPr lang="en-PH" sz="2400" dirty="0"/>
                    </a:p>
                  </a:txBody>
                  <a:tcPr/>
                </a:tc>
                <a:tc>
                  <a:txBody>
                    <a:bodyPr/>
                    <a:lstStyle/>
                    <a:p>
                      <a:pPr algn="ctr"/>
                      <a:r>
                        <a:rPr lang="en-PH" sz="2400" dirty="0" smtClean="0"/>
                        <a:t>0%</a:t>
                      </a:r>
                      <a:endParaRPr lang="en-PH" sz="2400" dirty="0"/>
                    </a:p>
                  </a:txBody>
                  <a:tcPr/>
                </a:tc>
                <a:extLst>
                  <a:ext uri="{0D108BD9-81ED-4DB2-BD59-A6C34878D82A}">
                    <a16:rowId xmlns:a16="http://schemas.microsoft.com/office/drawing/2014/main" val="1508058302"/>
                  </a:ext>
                </a:extLst>
              </a:tr>
              <a:tr h="388109">
                <a:tc>
                  <a:txBody>
                    <a:bodyPr/>
                    <a:lstStyle/>
                    <a:p>
                      <a:pPr algn="ctr"/>
                      <a:r>
                        <a:rPr lang="en-PH" sz="2400" dirty="0" smtClean="0"/>
                        <a:t>Over 250,000 - 400,000</a:t>
                      </a:r>
                      <a:endParaRPr lang="en-PH" sz="2400" dirty="0"/>
                    </a:p>
                  </a:txBody>
                  <a:tcPr/>
                </a:tc>
                <a:tc>
                  <a:txBody>
                    <a:bodyPr/>
                    <a:lstStyle/>
                    <a:p>
                      <a:pPr algn="ctr"/>
                      <a:r>
                        <a:rPr lang="en-PH" sz="2400" dirty="0" smtClean="0"/>
                        <a:t>15% of the excess over 250,000</a:t>
                      </a:r>
                      <a:endParaRPr lang="en-PH" sz="2400" dirty="0"/>
                    </a:p>
                  </a:txBody>
                  <a:tcPr/>
                </a:tc>
                <a:extLst>
                  <a:ext uri="{0D108BD9-81ED-4DB2-BD59-A6C34878D82A}">
                    <a16:rowId xmlns:a16="http://schemas.microsoft.com/office/drawing/2014/main" val="1149355609"/>
                  </a:ext>
                </a:extLst>
              </a:tr>
              <a:tr h="388109">
                <a:tc>
                  <a:txBody>
                    <a:bodyPr/>
                    <a:lstStyle/>
                    <a:p>
                      <a:pPr algn="ctr"/>
                      <a:r>
                        <a:rPr lang="en-PH" sz="2400" dirty="0" smtClean="0"/>
                        <a:t>Over 400,000 - 800,000</a:t>
                      </a:r>
                      <a:endParaRPr lang="en-PH" sz="2400" dirty="0"/>
                    </a:p>
                  </a:txBody>
                  <a:tcPr/>
                </a:tc>
                <a:tc>
                  <a:txBody>
                    <a:bodyPr/>
                    <a:lstStyle/>
                    <a:p>
                      <a:pPr algn="ctr"/>
                      <a:r>
                        <a:rPr lang="en-PH" sz="2400" dirty="0" smtClean="0"/>
                        <a:t>22,500 + 20% of the excess over 400,000</a:t>
                      </a:r>
                      <a:endParaRPr lang="en-PH" sz="2400" dirty="0"/>
                    </a:p>
                  </a:txBody>
                  <a:tcPr/>
                </a:tc>
                <a:extLst>
                  <a:ext uri="{0D108BD9-81ED-4DB2-BD59-A6C34878D82A}">
                    <a16:rowId xmlns:a16="http://schemas.microsoft.com/office/drawing/2014/main" val="518094929"/>
                  </a:ext>
                </a:extLst>
              </a:tr>
              <a:tr h="388109">
                <a:tc>
                  <a:txBody>
                    <a:bodyPr/>
                    <a:lstStyle/>
                    <a:p>
                      <a:pPr algn="ctr"/>
                      <a:r>
                        <a:rPr lang="en-PH" sz="2400" dirty="0" smtClean="0"/>
                        <a:t>Over 800,000 - 2,000,000</a:t>
                      </a:r>
                      <a:endParaRPr lang="en-PH" sz="2400" dirty="0"/>
                    </a:p>
                  </a:txBody>
                  <a:tcPr/>
                </a:tc>
                <a:tc>
                  <a:txBody>
                    <a:bodyPr/>
                    <a:lstStyle/>
                    <a:p>
                      <a:pPr algn="ctr"/>
                      <a:r>
                        <a:rPr lang="en-PH" sz="2400" dirty="0" smtClean="0"/>
                        <a:t>102,500 + 25% of the excess over 800,000</a:t>
                      </a:r>
                      <a:endParaRPr lang="en-PH" sz="2400" dirty="0"/>
                    </a:p>
                  </a:txBody>
                  <a:tcPr/>
                </a:tc>
                <a:extLst>
                  <a:ext uri="{0D108BD9-81ED-4DB2-BD59-A6C34878D82A}">
                    <a16:rowId xmlns:a16="http://schemas.microsoft.com/office/drawing/2014/main" val="1595071024"/>
                  </a:ext>
                </a:extLst>
              </a:tr>
              <a:tr h="388109">
                <a:tc>
                  <a:txBody>
                    <a:bodyPr/>
                    <a:lstStyle/>
                    <a:p>
                      <a:pPr algn="ctr"/>
                      <a:r>
                        <a:rPr lang="en-PH" sz="2400" dirty="0" smtClean="0"/>
                        <a:t>Over 2,000,000 - 5,000,000</a:t>
                      </a:r>
                      <a:endParaRPr lang="en-PH" sz="2400" dirty="0"/>
                    </a:p>
                  </a:txBody>
                  <a:tcPr/>
                </a:tc>
                <a:tc>
                  <a:txBody>
                    <a:bodyPr/>
                    <a:lstStyle/>
                    <a:p>
                      <a:pPr algn="ctr"/>
                      <a:r>
                        <a:rPr lang="en-PH" sz="2400" dirty="0" smtClean="0"/>
                        <a:t>402,500 + 30% of the excess over 2,000,000</a:t>
                      </a:r>
                      <a:endParaRPr lang="en-PH" sz="2400" dirty="0"/>
                    </a:p>
                  </a:txBody>
                  <a:tcPr/>
                </a:tc>
                <a:extLst>
                  <a:ext uri="{0D108BD9-81ED-4DB2-BD59-A6C34878D82A}">
                    <a16:rowId xmlns:a16="http://schemas.microsoft.com/office/drawing/2014/main" val="754614001"/>
                  </a:ext>
                </a:extLst>
              </a:tr>
              <a:tr h="388109">
                <a:tc>
                  <a:txBody>
                    <a:bodyPr/>
                    <a:lstStyle/>
                    <a:p>
                      <a:pPr algn="ctr"/>
                      <a:r>
                        <a:rPr lang="en-PH" sz="2400" dirty="0" smtClean="0"/>
                        <a:t>Over 5,000,000</a:t>
                      </a:r>
                      <a:endParaRPr lang="en-PH" sz="2400" dirty="0"/>
                    </a:p>
                  </a:txBody>
                  <a:tcPr/>
                </a:tc>
                <a:tc>
                  <a:txBody>
                    <a:bodyPr/>
                    <a:lstStyle/>
                    <a:p>
                      <a:pPr algn="ctr"/>
                      <a:r>
                        <a:rPr lang="en-PH" sz="2400" dirty="0" smtClean="0"/>
                        <a:t>1,302,500 + 35% of the excess over 5,000,000</a:t>
                      </a:r>
                      <a:endParaRPr lang="en-PH" sz="2400" dirty="0"/>
                    </a:p>
                  </a:txBody>
                  <a:tcPr/>
                </a:tc>
                <a:extLst>
                  <a:ext uri="{0D108BD9-81ED-4DB2-BD59-A6C34878D82A}">
                    <a16:rowId xmlns:a16="http://schemas.microsoft.com/office/drawing/2014/main" val="531962020"/>
                  </a:ext>
                </a:extLst>
              </a:tr>
            </a:tbl>
          </a:graphicData>
        </a:graphic>
      </p:graphicFrame>
    </p:spTree>
    <p:extLst>
      <p:ext uri="{BB962C8B-B14F-4D97-AF65-F5344CB8AC3E}">
        <p14:creationId xmlns:p14="http://schemas.microsoft.com/office/powerpoint/2010/main" val="386094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a:t>Lowering the personal income tax (PIT)</a:t>
            </a:r>
          </a:p>
        </p:txBody>
      </p:sp>
      <p:pic>
        <p:nvPicPr>
          <p:cNvPr id="4" name="Content Placeholder 3" descr="http://business.inquirer.net/files/2018/01/graph-2-1024x937.jpg">
            <a:hlinkClick r:id="rId2" tooltip="&quot;&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36883" y="1426231"/>
            <a:ext cx="6106509" cy="5431769"/>
          </a:xfrm>
          <a:prstGeom prst="rect">
            <a:avLst/>
          </a:prstGeom>
          <a:noFill/>
          <a:ln>
            <a:noFill/>
          </a:ln>
        </p:spPr>
      </p:pic>
    </p:spTree>
    <p:extLst>
      <p:ext uri="{BB962C8B-B14F-4D97-AF65-F5344CB8AC3E}">
        <p14:creationId xmlns:p14="http://schemas.microsoft.com/office/powerpoint/2010/main" val="380944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PH" dirty="0"/>
              <a:t>Lowering the personal income tax (PIT)</a:t>
            </a:r>
          </a:p>
        </p:txBody>
      </p:sp>
      <p:pic>
        <p:nvPicPr>
          <p:cNvPr id="4" name="Content Placeholder 3" descr="http://business.inquirer.net/files/2018/01/graph-1-1024x766.jpg">
            <a:hlinkClick r:id="rId2" tooltip="&quot;&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05959" y="1481959"/>
            <a:ext cx="6180082" cy="5192110"/>
          </a:xfrm>
          <a:prstGeom prst="rect">
            <a:avLst/>
          </a:prstGeom>
          <a:noFill/>
          <a:ln>
            <a:noFill/>
          </a:ln>
        </p:spPr>
      </p:pic>
    </p:spTree>
    <p:extLst>
      <p:ext uri="{BB962C8B-B14F-4D97-AF65-F5344CB8AC3E}">
        <p14:creationId xmlns:p14="http://schemas.microsoft.com/office/powerpoint/2010/main" val="198625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511"/>
            <a:ext cx="10515600" cy="1325563"/>
          </a:xfrm>
        </p:spPr>
        <p:txBody>
          <a:bodyPr/>
          <a:lstStyle/>
          <a:p>
            <a:pPr algn="ctr"/>
            <a:r>
              <a:rPr lang="en-PH" dirty="0"/>
              <a:t>Simplifying the estate and donor's </a:t>
            </a:r>
            <a:r>
              <a:rPr lang="en-PH" dirty="0" smtClean="0"/>
              <a:t>tax</a:t>
            </a:r>
            <a:endParaRPr lang="en-PH" dirty="0"/>
          </a:p>
        </p:txBody>
      </p:sp>
      <p:sp>
        <p:nvSpPr>
          <p:cNvPr id="5" name="TextBox 4"/>
          <p:cNvSpPr txBox="1"/>
          <p:nvPr/>
        </p:nvSpPr>
        <p:spPr>
          <a:xfrm>
            <a:off x="838200" y="1439917"/>
            <a:ext cx="10996448" cy="646331"/>
          </a:xfrm>
          <a:prstGeom prst="rect">
            <a:avLst/>
          </a:prstGeom>
          <a:noFill/>
        </p:spPr>
        <p:txBody>
          <a:bodyPr wrap="square" rtlCol="0">
            <a:spAutoFit/>
          </a:bodyPr>
          <a:lstStyle/>
          <a:p>
            <a:r>
              <a:rPr lang="en-PH" sz="1200" b="1" dirty="0"/>
              <a:t>In the current system, the tax rates can reach up to 20% of the net estate value and up to 15% on net donations</a:t>
            </a:r>
            <a:r>
              <a:rPr lang="en-PH" sz="1200" b="1" dirty="0" smtClean="0"/>
              <a:t>.  </a:t>
            </a:r>
            <a:r>
              <a:rPr lang="en-PH" sz="1200" dirty="0" smtClean="0"/>
              <a:t>TRAIN </a:t>
            </a:r>
            <a:r>
              <a:rPr lang="en-PH" sz="1200" dirty="0"/>
              <a:t>seeks to simplify this. Estate and donor’s tax will be lowered and harmonized so it does not matter if the person passed away, donated a property, or simply wants to transfer a property. This will result in loss revenues but the key here is to make the land market more efficient so that the land will go to its best use.</a:t>
            </a:r>
          </a:p>
        </p:txBody>
      </p:sp>
      <p:pic>
        <p:nvPicPr>
          <p:cNvPr id="2053" name="Picture 5" descr="http://www.dof.gov.ph/taxreform/wp-content/uploads/2017/11/estatetax_11e51964-1bb2-4158-8008-aac58c5b39c2-01-300x263.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4960" y="2513697"/>
            <a:ext cx="2857500" cy="25050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704194" y="5446221"/>
            <a:ext cx="4214648" cy="1200329"/>
          </a:xfrm>
          <a:prstGeom prst="rect">
            <a:avLst/>
          </a:prstGeom>
        </p:spPr>
        <p:txBody>
          <a:bodyPr wrap="square">
            <a:spAutoFit/>
          </a:bodyPr>
          <a:lstStyle/>
          <a:p>
            <a:r>
              <a:rPr lang="en-PH" sz="1200" b="1" dirty="0">
                <a:solidFill>
                  <a:srgbClr val="08080A"/>
                </a:solidFill>
                <a:latin typeface="lora"/>
              </a:rPr>
              <a:t>Estate Tax</a:t>
            </a:r>
            <a:r>
              <a:rPr lang="en-PH" sz="1200" dirty="0">
                <a:solidFill>
                  <a:srgbClr val="08080A"/>
                </a:solidFill>
                <a:latin typeface="lora"/>
              </a:rPr>
              <a:t> - Instead of having a complicated tax schedule with different rates, TRAIN reduces and restructures the estate tax to a low and single tax rate of 6% based on the net value of the estate with a standard deduction of P5 million and exemption for the first P10 million for the family home.</a:t>
            </a:r>
            <a:endParaRPr lang="en-PH" sz="1200" dirty="0"/>
          </a:p>
        </p:txBody>
      </p:sp>
      <p:pic>
        <p:nvPicPr>
          <p:cNvPr id="2055" name="Picture 7" descr="http://www.dof.gov.ph/taxreform/wp-content/uploads/2017/11/estatetax_11e51964-1bb2-4158-8008-aac58c5b39c2-02-300x26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5161" y="2450636"/>
            <a:ext cx="2857500" cy="250507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695089" y="5446221"/>
            <a:ext cx="4214649" cy="830997"/>
          </a:xfrm>
          <a:prstGeom prst="rect">
            <a:avLst/>
          </a:prstGeom>
        </p:spPr>
        <p:txBody>
          <a:bodyPr wrap="square">
            <a:spAutoFit/>
          </a:bodyPr>
          <a:lstStyle/>
          <a:p>
            <a:r>
              <a:rPr lang="en-PH" sz="1200" b="1" dirty="0">
                <a:solidFill>
                  <a:srgbClr val="08080A"/>
                </a:solidFill>
                <a:latin typeface="lora"/>
              </a:rPr>
              <a:t>Donor Tax</a:t>
            </a:r>
            <a:r>
              <a:rPr lang="en-PH" sz="1200" dirty="0">
                <a:solidFill>
                  <a:srgbClr val="08080A"/>
                </a:solidFill>
                <a:latin typeface="lora"/>
              </a:rPr>
              <a:t> - TRAIN also simplifies the payment of donor’s taxes to a single tax rate of 6% of net donations is imposed for gifts above P250,000 yearly regardless of relationship to the donor.</a:t>
            </a:r>
            <a:endParaRPr lang="en-PH" sz="1200" dirty="0"/>
          </a:p>
        </p:txBody>
      </p:sp>
    </p:spTree>
    <p:extLst>
      <p:ext uri="{BB962C8B-B14F-4D97-AF65-F5344CB8AC3E}">
        <p14:creationId xmlns:p14="http://schemas.microsoft.com/office/powerpoint/2010/main" val="3374461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7647"/>
          </a:xfrm>
        </p:spPr>
        <p:txBody>
          <a:bodyPr>
            <a:normAutofit fontScale="90000"/>
          </a:bodyPr>
          <a:lstStyle/>
          <a:p>
            <a:pPr algn="ctr"/>
            <a:r>
              <a:rPr lang="en-PH" b="1" dirty="0"/>
              <a:t>Expanding the Value-Added Tax (VAT</a:t>
            </a:r>
            <a:r>
              <a:rPr lang="en-PH" b="1" dirty="0" smtClean="0"/>
              <a:t>) base</a:t>
            </a:r>
            <a:r>
              <a:rPr lang="en-PH" dirty="0"/>
              <a:t/>
            </a:r>
            <a:br>
              <a:rPr lang="en-PH" dirty="0"/>
            </a:br>
            <a:endParaRPr lang="en-PH" dirty="0"/>
          </a:p>
        </p:txBody>
      </p:sp>
      <p:sp>
        <p:nvSpPr>
          <p:cNvPr id="3" name="Content Placeholder 2"/>
          <p:cNvSpPr>
            <a:spLocks noGrp="1"/>
          </p:cNvSpPr>
          <p:nvPr>
            <p:ph idx="1"/>
          </p:nvPr>
        </p:nvSpPr>
        <p:spPr>
          <a:xfrm>
            <a:off x="838200" y="1142452"/>
            <a:ext cx="10515600" cy="5016609"/>
          </a:xfrm>
        </p:spPr>
        <p:txBody>
          <a:bodyPr>
            <a:normAutofit fontScale="92500" lnSpcReduction="20000"/>
          </a:bodyPr>
          <a:lstStyle/>
          <a:p>
            <a:r>
              <a:rPr lang="en-PH" dirty="0"/>
              <a:t>The Philippines has one of the highest VAT rates but also the highest number of exemptions in the Southeast Asia region. </a:t>
            </a:r>
            <a:endParaRPr lang="en-PH" dirty="0" smtClean="0"/>
          </a:p>
          <a:p>
            <a:r>
              <a:rPr lang="en-PH" dirty="0"/>
              <a:t>These tax exemptions </a:t>
            </a:r>
            <a:r>
              <a:rPr lang="en-PH" dirty="0" smtClean="0"/>
              <a:t>have created </a:t>
            </a:r>
            <a:r>
              <a:rPr lang="en-PH" dirty="0"/>
              <a:t>much confusion, complexity, and discretion in our tax system resulting in leakages and opening doors for negotiation, corruption, and tax evasion</a:t>
            </a:r>
            <a:r>
              <a:rPr lang="en-PH" dirty="0" smtClean="0"/>
              <a:t>.</a:t>
            </a:r>
          </a:p>
          <a:p>
            <a:r>
              <a:rPr lang="en-PH" dirty="0"/>
              <a:t>TRAIN aims to clean up the VAT system to make it fairer and simpler and lower the cost of compliance for both the taxpayers and tax administrators. </a:t>
            </a:r>
            <a:endParaRPr lang="en-PH" dirty="0" smtClean="0"/>
          </a:p>
          <a:p>
            <a:r>
              <a:rPr lang="en-PH" dirty="0"/>
              <a:t>This is achieved by limiting VAT exemptions to necessities such as raw agriculture food, education, and health. This does not mean that the benefits the poor rightly deserve will be removed. </a:t>
            </a:r>
            <a:endParaRPr lang="en-PH" dirty="0" smtClean="0"/>
          </a:p>
          <a:p>
            <a:r>
              <a:rPr lang="en-PH" dirty="0"/>
              <a:t>T</a:t>
            </a:r>
            <a:r>
              <a:rPr lang="en-PH" dirty="0" smtClean="0"/>
              <a:t>he TRAIN </a:t>
            </a:r>
            <a:r>
              <a:rPr lang="en-PH" dirty="0"/>
              <a:t>will direct the way to protect the poor and vulnerable compared to the tax exemptions and blind subsidies that are inefficient and largely beneficial to the rich since they have higher purchasing power.</a:t>
            </a:r>
          </a:p>
        </p:txBody>
      </p:sp>
    </p:spTree>
    <p:extLst>
      <p:ext uri="{BB962C8B-B14F-4D97-AF65-F5344CB8AC3E}">
        <p14:creationId xmlns:p14="http://schemas.microsoft.com/office/powerpoint/2010/main" val="3070902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TotalTime>
  <Words>806</Words>
  <Application>Microsoft Office PowerPoint</Application>
  <PresentationFormat>Widescreen</PresentationFormat>
  <Paragraphs>72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lora</vt:lpstr>
      <vt:lpstr>Office Theme</vt:lpstr>
      <vt:lpstr>PowerPoint Presentation</vt:lpstr>
      <vt:lpstr>PowerPoint Presentation</vt:lpstr>
      <vt:lpstr>Lowering the personal income tax (PIT)</vt:lpstr>
      <vt:lpstr>Lowering the personal income tax (PIT) </vt:lpstr>
      <vt:lpstr>Lowering the personal income tax (PIT)</vt:lpstr>
      <vt:lpstr>Lowering the personal income tax (PIT)</vt:lpstr>
      <vt:lpstr>Lowering the personal income tax (PIT)</vt:lpstr>
      <vt:lpstr>Simplifying the estate and donor's tax</vt:lpstr>
      <vt:lpstr>Expanding the Value-Added Tax (VAT) base </vt:lpstr>
      <vt:lpstr>Expanding the Value-Added Tax (VAT) base</vt:lpstr>
      <vt:lpstr>Expanding the Value-Added Tax (VAT) base</vt:lpstr>
      <vt:lpstr>Increasing fuel excise tax</vt:lpstr>
      <vt:lpstr>Increasing fuel excise tax</vt:lpstr>
      <vt:lpstr>Increasing Automobile Excise Tax</vt:lpstr>
      <vt:lpstr>Increasing Automobile Excise Tax</vt:lpstr>
      <vt:lpstr>Introducing a Sugar-Sweetened Beverages (SSB) Excise Tax</vt:lpstr>
      <vt:lpstr>The SSB excise tax will help promote a healthier Philippines.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Reform for Acceleration and Inclusion (TRAIN)</dc:title>
  <dc:creator>Ramon Mario S. Licuanan</dc:creator>
  <cp:lastModifiedBy>Ramon Mario S. Licuanan</cp:lastModifiedBy>
  <cp:revision>36</cp:revision>
  <dcterms:created xsi:type="dcterms:W3CDTF">2018-01-08T06:56:24Z</dcterms:created>
  <dcterms:modified xsi:type="dcterms:W3CDTF">2018-01-10T05:17:20Z</dcterms:modified>
</cp:coreProperties>
</file>